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7" r:id="rId1"/>
  </p:sldMasterIdLst>
  <p:sldIdLst>
    <p:sldId id="256" r:id="rId2"/>
    <p:sldId id="257" r:id="rId3"/>
    <p:sldId id="258" r:id="rId4"/>
    <p:sldId id="260" r:id="rId5"/>
    <p:sldId id="261" r:id="rId6"/>
    <p:sldId id="262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78" d="100"/>
          <a:sy n="78" d="100"/>
        </p:scale>
        <p:origin x="19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F4D2F-F0AC-438A-9E5B-32C91976513A}" type="datetimeFigureOut">
              <a:rPr lang="en-US" smtClean="0"/>
              <a:t>7/26/2017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BA400-181D-4534-ACE8-59CF93306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2562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F4D2F-F0AC-438A-9E5B-32C91976513A}" type="datetimeFigureOut">
              <a:rPr lang="en-US" smtClean="0"/>
              <a:t>7/26/2017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BA400-181D-4534-ACE8-59CF93306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8471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F4D2F-F0AC-438A-9E5B-32C91976513A}" type="datetimeFigureOut">
              <a:rPr lang="en-US" smtClean="0"/>
              <a:t>7/26/2017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BA400-181D-4534-ACE8-59CF93306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7927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F4D2F-F0AC-438A-9E5B-32C91976513A}" type="datetimeFigureOut">
              <a:rPr lang="en-US" smtClean="0"/>
              <a:t>7/26/2017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BA400-181D-4534-ACE8-59CF93306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5337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F4D2F-F0AC-438A-9E5B-32C91976513A}" type="datetimeFigureOut">
              <a:rPr lang="en-US" smtClean="0"/>
              <a:t>7/26/2017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BA400-181D-4534-ACE8-59CF93306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5705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F4D2F-F0AC-438A-9E5B-32C91976513A}" type="datetimeFigureOut">
              <a:rPr lang="en-US" smtClean="0"/>
              <a:t>7/26/2017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BA400-181D-4534-ACE8-59CF93306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8180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F4D2F-F0AC-438A-9E5B-32C91976513A}" type="datetimeFigureOut">
              <a:rPr lang="en-US" smtClean="0"/>
              <a:t>7/26/2017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BA400-181D-4534-ACE8-59CF93306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6989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F4D2F-F0AC-438A-9E5B-32C91976513A}" type="datetimeFigureOut">
              <a:rPr lang="en-US" smtClean="0"/>
              <a:t>7/26/2017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BA400-181D-4534-ACE8-59CF93306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4682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F4D2F-F0AC-438A-9E5B-32C91976513A}" type="datetimeFigureOut">
              <a:rPr lang="en-US" smtClean="0"/>
              <a:t>7/26/2017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BA400-181D-4534-ACE8-59CF93306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87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F4D2F-F0AC-438A-9E5B-32C91976513A}" type="datetimeFigureOut">
              <a:rPr lang="en-US" smtClean="0"/>
              <a:t>7/26/2017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BA400-181D-4534-ACE8-59CF93306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4658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F4D2F-F0AC-438A-9E5B-32C91976513A}" type="datetimeFigureOut">
              <a:rPr lang="en-US" smtClean="0"/>
              <a:t>7/26/2017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BA400-181D-4534-ACE8-59CF93306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13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2F4D2F-F0AC-438A-9E5B-32C91976513A}" type="datetimeFigureOut">
              <a:rPr lang="en-US" smtClean="0"/>
              <a:t>7/26/2017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FBA400-181D-4534-ACE8-59CF93306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3049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50" r:id="rId3"/>
    <p:sldLayoutId id="2147483751" r:id="rId4"/>
    <p:sldLayoutId id="2147483752" r:id="rId5"/>
    <p:sldLayoutId id="2147483753" r:id="rId6"/>
    <p:sldLayoutId id="2147483754" r:id="rId7"/>
    <p:sldLayoutId id="2147483755" r:id="rId8"/>
    <p:sldLayoutId id="2147483756" r:id="rId9"/>
    <p:sldLayoutId id="2147483757" r:id="rId10"/>
    <p:sldLayoutId id="214748375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image" Target="../media/image9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image" Target="../media/image12.png"/><Relationship Id="rId7" Type="http://schemas.openxmlformats.org/officeDocument/2006/relationships/image" Target="../media/image16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11" Type="http://schemas.openxmlformats.org/officeDocument/2006/relationships/image" Target="../media/image20.jpeg"/><Relationship Id="rId5" Type="http://schemas.openxmlformats.org/officeDocument/2006/relationships/image" Target="../media/image14.jpeg"/><Relationship Id="rId10" Type="http://schemas.openxmlformats.org/officeDocument/2006/relationships/image" Target="../media/image19.jpeg"/><Relationship Id="rId4" Type="http://schemas.openxmlformats.org/officeDocument/2006/relationships/image" Target="../media/image13.png"/><Relationship Id="rId9" Type="http://schemas.openxmlformats.org/officeDocument/2006/relationships/image" Target="../media/image18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eg"/><Relationship Id="rId3" Type="http://schemas.openxmlformats.org/officeDocument/2006/relationships/image" Target="../media/image22.png"/><Relationship Id="rId7" Type="http://schemas.openxmlformats.org/officeDocument/2006/relationships/image" Target="../media/image26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eg"/><Relationship Id="rId13" Type="http://schemas.openxmlformats.org/officeDocument/2006/relationships/image" Target="../media/image39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jpeg"/><Relationship Id="rId15" Type="http://schemas.openxmlformats.org/officeDocument/2006/relationships/image" Target="../media/image41.png"/><Relationship Id="rId10" Type="http://schemas.openxmlformats.org/officeDocument/2006/relationships/image" Target="../media/image36.png"/><Relationship Id="rId4" Type="http://schemas.openxmlformats.org/officeDocument/2006/relationships/image" Target="../media/image30.jpeg"/><Relationship Id="rId9" Type="http://schemas.openxmlformats.org/officeDocument/2006/relationships/image" Target="../media/image35.jpeg"/><Relationship Id="rId14" Type="http://schemas.openxmlformats.org/officeDocument/2006/relationships/image" Target="../media/image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: Shape 33"/>
          <p:cNvSpPr/>
          <p:nvPr/>
        </p:nvSpPr>
        <p:spPr>
          <a:xfrm>
            <a:off x="1" y="1"/>
            <a:ext cx="1143023" cy="1143023"/>
          </a:xfrm>
          <a:custGeom>
            <a:avLst/>
            <a:gdLst>
              <a:gd name="connsiteX0" fmla="*/ 0 w 1143023"/>
              <a:gd name="connsiteY0" fmla="*/ 0 h 1143023"/>
              <a:gd name="connsiteX1" fmla="*/ 1143023 w 1143023"/>
              <a:gd name="connsiteY1" fmla="*/ 0 h 1143023"/>
              <a:gd name="connsiteX2" fmla="*/ 0 w 1143023"/>
              <a:gd name="connsiteY2" fmla="*/ 1143023 h 1143023"/>
              <a:gd name="connsiteX3" fmla="*/ 0 w 1143023"/>
              <a:gd name="connsiteY3" fmla="*/ 0 h 11430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43023" h="1143023">
                <a:moveTo>
                  <a:pt x="0" y="0"/>
                </a:moveTo>
                <a:lnTo>
                  <a:pt x="1143023" y="0"/>
                </a:lnTo>
                <a:cubicBezTo>
                  <a:pt x="511749" y="0"/>
                  <a:pt x="0" y="511749"/>
                  <a:pt x="0" y="1143023"/>
                </a:cubicBez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: Shape 32"/>
          <p:cNvSpPr/>
          <p:nvPr/>
        </p:nvSpPr>
        <p:spPr>
          <a:xfrm>
            <a:off x="11048978" y="1"/>
            <a:ext cx="1143023" cy="1143023"/>
          </a:xfrm>
          <a:custGeom>
            <a:avLst/>
            <a:gdLst>
              <a:gd name="connsiteX0" fmla="*/ 0 w 1143023"/>
              <a:gd name="connsiteY0" fmla="*/ 0 h 1143023"/>
              <a:gd name="connsiteX1" fmla="*/ 1143023 w 1143023"/>
              <a:gd name="connsiteY1" fmla="*/ 0 h 1143023"/>
              <a:gd name="connsiteX2" fmla="*/ 1143023 w 1143023"/>
              <a:gd name="connsiteY2" fmla="*/ 1143023 h 1143023"/>
              <a:gd name="connsiteX3" fmla="*/ 0 w 1143023"/>
              <a:gd name="connsiteY3" fmla="*/ 0 h 11430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43023" h="1143023">
                <a:moveTo>
                  <a:pt x="0" y="0"/>
                </a:moveTo>
                <a:lnTo>
                  <a:pt x="1143023" y="0"/>
                </a:lnTo>
                <a:lnTo>
                  <a:pt x="1143023" y="1143023"/>
                </a:lnTo>
                <a:cubicBezTo>
                  <a:pt x="1143023" y="511749"/>
                  <a:pt x="631274" y="0"/>
                  <a:pt x="0" y="0"/>
                </a:cubicBezTo>
                <a:close/>
              </a:path>
            </a:pathLst>
          </a:cu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: Shape 31"/>
          <p:cNvSpPr/>
          <p:nvPr/>
        </p:nvSpPr>
        <p:spPr>
          <a:xfrm>
            <a:off x="0" y="5714976"/>
            <a:ext cx="12192000" cy="1143024"/>
          </a:xfrm>
          <a:custGeom>
            <a:avLst/>
            <a:gdLst>
              <a:gd name="connsiteX0" fmla="*/ 0 w 12192000"/>
              <a:gd name="connsiteY0" fmla="*/ 0 h 1143024"/>
              <a:gd name="connsiteX1" fmla="*/ 1143023 w 12192000"/>
              <a:gd name="connsiteY1" fmla="*/ 1143023 h 1143024"/>
              <a:gd name="connsiteX2" fmla="*/ 11048977 w 12192000"/>
              <a:gd name="connsiteY2" fmla="*/ 1143023 h 1143024"/>
              <a:gd name="connsiteX3" fmla="*/ 12192000 w 12192000"/>
              <a:gd name="connsiteY3" fmla="*/ 0 h 1143024"/>
              <a:gd name="connsiteX4" fmla="*/ 12192000 w 12192000"/>
              <a:gd name="connsiteY4" fmla="*/ 1143024 h 1143024"/>
              <a:gd name="connsiteX5" fmla="*/ 0 w 12192000"/>
              <a:gd name="connsiteY5" fmla="*/ 1143024 h 1143024"/>
              <a:gd name="connsiteX6" fmla="*/ 0 w 12192000"/>
              <a:gd name="connsiteY6" fmla="*/ 0 h 1143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1143024">
                <a:moveTo>
                  <a:pt x="0" y="0"/>
                </a:moveTo>
                <a:cubicBezTo>
                  <a:pt x="0" y="631274"/>
                  <a:pt x="511749" y="1143023"/>
                  <a:pt x="1143023" y="1143023"/>
                </a:cubicBezTo>
                <a:lnTo>
                  <a:pt x="11048977" y="1143023"/>
                </a:lnTo>
                <a:cubicBezTo>
                  <a:pt x="11680251" y="1143023"/>
                  <a:pt x="12192000" y="631274"/>
                  <a:pt x="12192000" y="0"/>
                </a:cubicBezTo>
                <a:lnTo>
                  <a:pt x="12192000" y="1143024"/>
                </a:lnTo>
                <a:lnTo>
                  <a:pt x="0" y="1143024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536895" y="184557"/>
            <a:ext cx="46642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u="sng" dirty="0">
                <a:latin typeface="Garamond" panose="02020404030301010803" pitchFamily="18" charset="0"/>
              </a:rPr>
              <a:t>Video Games: Stats &amp; Myths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6895" y="1208015"/>
            <a:ext cx="790243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2400"/>
              </a:spcAft>
              <a:buClr>
                <a:schemeClr val="accent6"/>
              </a:buClr>
              <a:buSzPct val="150000"/>
              <a:buFont typeface="+mj-lt"/>
              <a:buAutoNum type="arabicPeriod"/>
            </a:pPr>
            <a:r>
              <a:rPr lang="en-US" b="1" dirty="0">
                <a:latin typeface="Garamond" panose="02020404030301010803" pitchFamily="18" charset="0"/>
              </a:rPr>
              <a:t>Dataset</a:t>
            </a:r>
            <a:r>
              <a:rPr lang="en-US" dirty="0">
                <a:latin typeface="Garamond" panose="02020404030301010803" pitchFamily="18" charset="0"/>
              </a:rPr>
              <a:t>: Web scraped from </a:t>
            </a:r>
            <a:r>
              <a:rPr lang="en-US" dirty="0" err="1">
                <a:latin typeface="Garamond" panose="02020404030301010803" pitchFamily="18" charset="0"/>
              </a:rPr>
              <a:t>VGChartz</a:t>
            </a:r>
            <a:r>
              <a:rPr lang="en-US" dirty="0">
                <a:latin typeface="Garamond" panose="02020404030301010803" pitchFamily="18" charset="0"/>
              </a:rPr>
              <a:t> Global Sales Game Database</a:t>
            </a:r>
            <a:br>
              <a:rPr lang="en-US" dirty="0">
                <a:latin typeface="Garamond" panose="02020404030301010803" pitchFamily="18" charset="0"/>
              </a:rPr>
            </a:br>
            <a:r>
              <a:rPr lang="en-US" u="sng" dirty="0">
                <a:solidFill>
                  <a:schemeClr val="accent6"/>
                </a:solidFill>
                <a:latin typeface="Garamond" panose="02020404030301010803" pitchFamily="18" charset="0"/>
              </a:rPr>
              <a:t>http://www.vgchartz.com/gamedb/</a:t>
            </a:r>
          </a:p>
          <a:p>
            <a:pPr marL="342900" indent="-342900">
              <a:spcAft>
                <a:spcPts val="2400"/>
              </a:spcAft>
              <a:buClr>
                <a:schemeClr val="accent6"/>
              </a:buClr>
              <a:buSzPct val="150000"/>
              <a:buFont typeface="+mj-lt"/>
              <a:buAutoNum type="arabicPeriod"/>
            </a:pPr>
            <a:r>
              <a:rPr lang="en-US" b="1" dirty="0">
                <a:latin typeface="Garamond" panose="02020404030301010803" pitchFamily="18" charset="0"/>
              </a:rPr>
              <a:t>Why Video Games?</a:t>
            </a:r>
          </a:p>
          <a:p>
            <a:pPr marL="342900" indent="-342900">
              <a:buClr>
                <a:schemeClr val="accent1"/>
              </a:buClr>
              <a:buSzPct val="150000"/>
              <a:buFont typeface="+mj-lt"/>
              <a:buAutoNum type="arabicPeriod"/>
            </a:pPr>
            <a:endParaRPr lang="en-US" dirty="0">
              <a:latin typeface="Garamond" panose="02020404030301010803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194138" y="4675424"/>
            <a:ext cx="30070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Garamond" panose="02020404030301010803" pitchFamily="18" charset="0"/>
              </a:rPr>
              <a:t>Fun for Everyone!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518076" y="4675424"/>
            <a:ext cx="25677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Garamond" panose="02020404030301010803" pitchFamily="18" charset="0"/>
              </a:rPr>
              <a:t>Lots of Misinformation!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36894" y="5178045"/>
            <a:ext cx="8548931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800"/>
              </a:spcAft>
              <a:buClr>
                <a:schemeClr val="accent6"/>
              </a:buClr>
              <a:buSzPct val="150000"/>
              <a:buFont typeface="+mj-lt"/>
              <a:buAutoNum type="arabicPeriod" startAt="3"/>
            </a:pPr>
            <a:r>
              <a:rPr lang="en-US" b="1" dirty="0">
                <a:latin typeface="Garamond" panose="02020404030301010803" pitchFamily="18" charset="0"/>
              </a:rPr>
              <a:t>Business Case: </a:t>
            </a:r>
            <a:r>
              <a:rPr lang="en-US" dirty="0">
                <a:latin typeface="Garamond" panose="02020404030301010803" pitchFamily="18" charset="0"/>
              </a:rPr>
              <a:t>Can this dataset provide insight into what affects video game sales?</a:t>
            </a:r>
          </a:p>
          <a:p>
            <a:pPr marL="800100" lvl="1" indent="-342900">
              <a:buClr>
                <a:schemeClr val="accent6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latin typeface="Garamond" panose="02020404030301010803" pitchFamily="18" charset="0"/>
              </a:rPr>
              <a:t>Best-Seller Fallacy</a:t>
            </a:r>
          </a:p>
          <a:p>
            <a:pPr marL="800100" lvl="1" indent="-342900">
              <a:buClr>
                <a:schemeClr val="accent6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latin typeface="Garamond" panose="02020404030301010803" pitchFamily="18" charset="0"/>
              </a:rPr>
              <a:t>Time Plays Tricks</a:t>
            </a:r>
          </a:p>
          <a:p>
            <a:pPr marL="800100" lvl="1" indent="-342900">
              <a:buClr>
                <a:schemeClr val="accent6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latin typeface="Garamond" panose="02020404030301010803" pitchFamily="18" charset="0"/>
              </a:rPr>
              <a:t>There Will Be Cake</a:t>
            </a:r>
          </a:p>
          <a:p>
            <a:pPr marL="800100" lvl="1" indent="-342900">
              <a:spcAft>
                <a:spcPts val="2400"/>
              </a:spcAft>
              <a:buClr>
                <a:schemeClr val="accent1"/>
              </a:buClr>
              <a:buSzPct val="150000"/>
              <a:buFont typeface="Arial" panose="020B0604020202020204" pitchFamily="34" charset="0"/>
              <a:buChar char="•"/>
            </a:pPr>
            <a:endParaRPr lang="en-US" dirty="0">
              <a:latin typeface="Garamond" panose="02020404030301010803" pitchFamily="18" charset="0"/>
            </a:endParaRPr>
          </a:p>
        </p:txBody>
      </p:sp>
      <p:pic>
        <p:nvPicPr>
          <p:cNvPr id="1036" name="Picture 12" descr="https://s-media-cache-ak0.pinimg.com/originals/2c/b5/f5/2cb5f5df01898dbd20f3664464a0cec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8076" y="2621225"/>
            <a:ext cx="2567750" cy="205419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rgbClr val="92D050"/>
            </a:solidFill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  <a:extLst/>
        </p:spPr>
      </p:pic>
      <p:pic>
        <p:nvPicPr>
          <p:cNvPr id="1044" name="Picture 20" descr="https://vignette4.wikia.nocookie.net/villains/images/2/21/Cq.png/revision/latest?cb=2012071211135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034" y="2439057"/>
            <a:ext cx="1564661" cy="2173141"/>
          </a:xfrm>
          <a:prstGeom prst="rect">
            <a:avLst/>
          </a:prstGeom>
          <a:noFill/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95416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0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36895" y="184557"/>
            <a:ext cx="46642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u="sng" dirty="0">
                <a:latin typeface="Garamond" panose="02020404030301010803" pitchFamily="18" charset="0"/>
              </a:rPr>
              <a:t>The Data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466" y="2803374"/>
            <a:ext cx="5948677" cy="3695123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1330665" y="863461"/>
            <a:ext cx="6455200" cy="324750"/>
            <a:chOff x="1459684" y="678173"/>
            <a:chExt cx="6125662" cy="324750"/>
          </a:xfrm>
        </p:grpSpPr>
        <p:sp>
          <p:nvSpPr>
            <p:cNvPr id="9" name="Multiplication Sign 8"/>
            <p:cNvSpPr/>
            <p:nvPr/>
          </p:nvSpPr>
          <p:spPr>
            <a:xfrm>
              <a:off x="1459684" y="707777"/>
              <a:ext cx="318782" cy="279163"/>
            </a:xfrm>
            <a:prstGeom prst="mathMultiply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Multiplication Sign 9"/>
            <p:cNvSpPr/>
            <p:nvPr/>
          </p:nvSpPr>
          <p:spPr>
            <a:xfrm>
              <a:off x="2591340" y="707776"/>
              <a:ext cx="318782" cy="279163"/>
            </a:xfrm>
            <a:prstGeom prst="mathMultiply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Multiplication Sign 10"/>
            <p:cNvSpPr/>
            <p:nvPr/>
          </p:nvSpPr>
          <p:spPr>
            <a:xfrm>
              <a:off x="3045316" y="707776"/>
              <a:ext cx="318782" cy="279163"/>
            </a:xfrm>
            <a:prstGeom prst="mathMultiply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Multiplication Sign 11"/>
            <p:cNvSpPr/>
            <p:nvPr/>
          </p:nvSpPr>
          <p:spPr>
            <a:xfrm>
              <a:off x="3587488" y="707776"/>
              <a:ext cx="318782" cy="279163"/>
            </a:xfrm>
            <a:prstGeom prst="mathMultiply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50" name="Picture 2" descr="http://cdn.ttgtmedia.com/rms/onlineImages/storage-compact_disk_desktop.jpg"/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BFBF9"/>
                </a:clrFrom>
                <a:clrTo>
                  <a:srgbClr val="FBFBF9">
                    <a:alpha val="0"/>
                  </a:srgbClr>
                </a:clrTo>
              </a:clrChange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32692" y="681987"/>
              <a:ext cx="457428" cy="3049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2" descr="http://cdn.ttgtmedia.com/rms/onlineImages/storage-compact_disk_desktop.jpg"/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BFBF9"/>
                </a:clrFrom>
                <a:clrTo>
                  <a:srgbClr val="FBFBF9">
                    <a:alpha val="0"/>
                  </a:srgbClr>
                </a:clrTo>
              </a:clrChange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36545" y="678173"/>
              <a:ext cx="457428" cy="3049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2" descr="http://cdn.ttgtmedia.com/rms/onlineImages/storage-compact_disk_desktop.jpg"/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BFBF9"/>
                </a:clrFrom>
                <a:clrTo>
                  <a:srgbClr val="FBFBF9">
                    <a:alpha val="0"/>
                  </a:srgbClr>
                </a:clrTo>
              </a:clrChange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7918" y="688107"/>
              <a:ext cx="457428" cy="3049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2" descr="http://cdn.ttgtmedia.com/rms/onlineImages/storage-compact_disk_desktop.jpg"/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BFBF9"/>
                </a:clrFrom>
                <a:clrTo>
                  <a:srgbClr val="FBFBF9">
                    <a:alpha val="0"/>
                  </a:srgbClr>
                </a:clrTo>
              </a:clrChange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66564" y="697971"/>
              <a:ext cx="457428" cy="3049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23" name="Connector: Elbow 22"/>
          <p:cNvCxnSpPr>
            <a:stCxn id="32" idx="1"/>
            <a:endCxn id="8" idx="1"/>
          </p:cNvCxnSpPr>
          <p:nvPr/>
        </p:nvCxnSpPr>
        <p:spPr>
          <a:xfrm rot="10800000" flipH="1" flipV="1">
            <a:off x="536892" y="1846086"/>
            <a:ext cx="1241573" cy="2804850"/>
          </a:xfrm>
          <a:prstGeom prst="bentConnector3">
            <a:avLst>
              <a:gd name="adj1" fmla="val -18412"/>
            </a:avLst>
          </a:prstGeom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27" name="Picture 2" descr="http://cdn.ttgtmedia.com/rms/onlineImages/storage-compact_disk_desktop.jpg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BFBF9"/>
              </a:clrFrom>
              <a:clrTo>
                <a:srgbClr val="FBFBF9">
                  <a:alpha val="0"/>
                </a:srgbClr>
              </a:clrTo>
            </a:clrChange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6396" y="2521318"/>
            <a:ext cx="457428" cy="304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/>
          <p:cNvSpPr txBox="1"/>
          <p:nvPr/>
        </p:nvSpPr>
        <p:spPr>
          <a:xfrm>
            <a:off x="8223039" y="1920192"/>
            <a:ext cx="36072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Garamond" panose="02020404030301010803" pitchFamily="18" charset="0"/>
              </a:rPr>
              <a:t>Weaknesses in the Dataset</a:t>
            </a:r>
          </a:p>
          <a:p>
            <a:pPr marL="28575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Garamond" panose="02020404030301010803" pitchFamily="18" charset="0"/>
              </a:rPr>
              <a:t>Only contains trackable sales</a:t>
            </a:r>
          </a:p>
          <a:p>
            <a:pPr marL="28575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Garamond" panose="02020404030301010803" pitchFamily="18" charset="0"/>
              </a:rPr>
              <a:t>Genre data is ambiguous</a:t>
            </a:r>
          </a:p>
          <a:p>
            <a:pPr marL="28575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Garamond" panose="02020404030301010803" pitchFamily="18" charset="0"/>
              </a:rPr>
              <a:t>No Metacritic Rating**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8223039" y="389454"/>
            <a:ext cx="36072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Garamond" panose="02020404030301010803" pitchFamily="18" charset="0"/>
              </a:rPr>
              <a:t>Notes</a:t>
            </a:r>
            <a:endParaRPr lang="en-US" dirty="0">
              <a:latin typeface="Garamond" panose="02020404030301010803" pitchFamily="18" charset="0"/>
            </a:endParaRPr>
          </a:p>
          <a:p>
            <a:pPr marL="28575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Garamond" panose="02020404030301010803" pitchFamily="18" charset="0"/>
              </a:rPr>
              <a:t>Sales are in millions</a:t>
            </a:r>
          </a:p>
          <a:p>
            <a:pPr marL="28575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Garamond" panose="02020404030301010803" pitchFamily="18" charset="0"/>
              </a:rPr>
              <a:t>Games with at least 10,000 sales</a:t>
            </a:r>
          </a:p>
          <a:p>
            <a:pPr marL="28575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Garamond" panose="02020404030301010803" pitchFamily="18" charset="0"/>
              </a:rPr>
              <a:t>16,697 titles included</a:t>
            </a:r>
          </a:p>
        </p:txBody>
      </p:sp>
      <p:pic>
        <p:nvPicPr>
          <p:cNvPr id="2054" name="Picture 6" descr="Image result for nintendo power glov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2962" y="4093232"/>
            <a:ext cx="3678418" cy="206911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/>
          <p:cNvSpPr txBox="1"/>
          <p:nvPr/>
        </p:nvSpPr>
        <p:spPr>
          <a:xfrm>
            <a:off x="8223039" y="3441783"/>
            <a:ext cx="36072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Garamond" panose="02020404030301010803" pitchFamily="18" charset="0"/>
              </a:rPr>
              <a:t>Observation</a:t>
            </a:r>
          </a:p>
          <a:p>
            <a:pPr marL="28575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Garamond" panose="02020404030301010803" pitchFamily="18" charset="0"/>
              </a:rPr>
              <a:t>Nintendo’s got the power! </a:t>
            </a:r>
          </a:p>
        </p:txBody>
      </p:sp>
      <p:sp>
        <p:nvSpPr>
          <p:cNvPr id="30" name="Rectangle 29"/>
          <p:cNvSpPr/>
          <p:nvPr/>
        </p:nvSpPr>
        <p:spPr>
          <a:xfrm>
            <a:off x="10016061" y="4167994"/>
            <a:ext cx="176041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rgbClr val="FFC000"/>
                </a:solidFill>
                <a:latin typeface="Garamond" panose="02020404030301010803" pitchFamily="18" charset="0"/>
              </a:rPr>
              <a:t>(85% Dominance)</a:t>
            </a: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893" y="1186909"/>
            <a:ext cx="7318649" cy="1318354"/>
          </a:xfrm>
          <a:prstGeom prst="rect">
            <a:avLst/>
          </a:prstGeom>
        </p:spPr>
      </p:pic>
      <p:sp>
        <p:nvSpPr>
          <p:cNvPr id="38" name="Freeform: Shape 37"/>
          <p:cNvSpPr/>
          <p:nvPr/>
        </p:nvSpPr>
        <p:spPr>
          <a:xfrm>
            <a:off x="1" y="1"/>
            <a:ext cx="1143023" cy="1143023"/>
          </a:xfrm>
          <a:custGeom>
            <a:avLst/>
            <a:gdLst>
              <a:gd name="connsiteX0" fmla="*/ 0 w 1143023"/>
              <a:gd name="connsiteY0" fmla="*/ 0 h 1143023"/>
              <a:gd name="connsiteX1" fmla="*/ 1143023 w 1143023"/>
              <a:gd name="connsiteY1" fmla="*/ 0 h 1143023"/>
              <a:gd name="connsiteX2" fmla="*/ 0 w 1143023"/>
              <a:gd name="connsiteY2" fmla="*/ 1143023 h 1143023"/>
              <a:gd name="connsiteX3" fmla="*/ 0 w 1143023"/>
              <a:gd name="connsiteY3" fmla="*/ 0 h 11430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43023" h="1143023">
                <a:moveTo>
                  <a:pt x="0" y="0"/>
                </a:moveTo>
                <a:lnTo>
                  <a:pt x="1143023" y="0"/>
                </a:lnTo>
                <a:cubicBezTo>
                  <a:pt x="511749" y="0"/>
                  <a:pt x="0" y="511749"/>
                  <a:pt x="0" y="1143023"/>
                </a:cubicBez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: Shape 38"/>
          <p:cNvSpPr/>
          <p:nvPr/>
        </p:nvSpPr>
        <p:spPr>
          <a:xfrm>
            <a:off x="11048978" y="1"/>
            <a:ext cx="1143023" cy="1143023"/>
          </a:xfrm>
          <a:custGeom>
            <a:avLst/>
            <a:gdLst>
              <a:gd name="connsiteX0" fmla="*/ 0 w 1143023"/>
              <a:gd name="connsiteY0" fmla="*/ 0 h 1143023"/>
              <a:gd name="connsiteX1" fmla="*/ 1143023 w 1143023"/>
              <a:gd name="connsiteY1" fmla="*/ 0 h 1143023"/>
              <a:gd name="connsiteX2" fmla="*/ 1143023 w 1143023"/>
              <a:gd name="connsiteY2" fmla="*/ 1143023 h 1143023"/>
              <a:gd name="connsiteX3" fmla="*/ 0 w 1143023"/>
              <a:gd name="connsiteY3" fmla="*/ 0 h 11430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43023" h="1143023">
                <a:moveTo>
                  <a:pt x="0" y="0"/>
                </a:moveTo>
                <a:lnTo>
                  <a:pt x="1143023" y="0"/>
                </a:lnTo>
                <a:lnTo>
                  <a:pt x="1143023" y="1143023"/>
                </a:lnTo>
                <a:cubicBezTo>
                  <a:pt x="1143023" y="511749"/>
                  <a:pt x="631274" y="0"/>
                  <a:pt x="0" y="0"/>
                </a:cubicBezTo>
                <a:close/>
              </a:path>
            </a:pathLst>
          </a:cu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: Shape 39"/>
          <p:cNvSpPr/>
          <p:nvPr/>
        </p:nvSpPr>
        <p:spPr>
          <a:xfrm>
            <a:off x="0" y="5714976"/>
            <a:ext cx="12192000" cy="1143024"/>
          </a:xfrm>
          <a:custGeom>
            <a:avLst/>
            <a:gdLst>
              <a:gd name="connsiteX0" fmla="*/ 0 w 12192000"/>
              <a:gd name="connsiteY0" fmla="*/ 0 h 1143024"/>
              <a:gd name="connsiteX1" fmla="*/ 1143023 w 12192000"/>
              <a:gd name="connsiteY1" fmla="*/ 1143023 h 1143024"/>
              <a:gd name="connsiteX2" fmla="*/ 11048977 w 12192000"/>
              <a:gd name="connsiteY2" fmla="*/ 1143023 h 1143024"/>
              <a:gd name="connsiteX3" fmla="*/ 12192000 w 12192000"/>
              <a:gd name="connsiteY3" fmla="*/ 0 h 1143024"/>
              <a:gd name="connsiteX4" fmla="*/ 12192000 w 12192000"/>
              <a:gd name="connsiteY4" fmla="*/ 1143024 h 1143024"/>
              <a:gd name="connsiteX5" fmla="*/ 0 w 12192000"/>
              <a:gd name="connsiteY5" fmla="*/ 1143024 h 1143024"/>
              <a:gd name="connsiteX6" fmla="*/ 0 w 12192000"/>
              <a:gd name="connsiteY6" fmla="*/ 0 h 1143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1143024">
                <a:moveTo>
                  <a:pt x="0" y="0"/>
                </a:moveTo>
                <a:cubicBezTo>
                  <a:pt x="0" y="631274"/>
                  <a:pt x="511749" y="1143023"/>
                  <a:pt x="1143023" y="1143023"/>
                </a:cubicBezTo>
                <a:lnTo>
                  <a:pt x="11048977" y="1143023"/>
                </a:lnTo>
                <a:cubicBezTo>
                  <a:pt x="11680251" y="1143023"/>
                  <a:pt x="12192000" y="631274"/>
                  <a:pt x="12192000" y="0"/>
                </a:cubicBezTo>
                <a:lnTo>
                  <a:pt x="12192000" y="1143024"/>
                </a:lnTo>
                <a:lnTo>
                  <a:pt x="0" y="1143024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5853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9" grpId="0"/>
      <p:bldP spid="28" grpId="0"/>
      <p:bldP spid="3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3607" y="3787714"/>
            <a:ext cx="5377032" cy="2759020"/>
          </a:xfrm>
          <a:prstGeom prst="rect">
            <a:avLst/>
          </a:prstGeom>
        </p:spPr>
      </p:pic>
      <p:pic>
        <p:nvPicPr>
          <p:cNvPr id="3074" name="Picture 2" descr="Image result for no place for hideo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88780"/>
            <a:ext cx="4130404" cy="323249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36895" y="184557"/>
            <a:ext cx="46642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u="sng" dirty="0">
                <a:latin typeface="Garamond" panose="02020404030301010803" pitchFamily="18" charset="0"/>
              </a:rPr>
              <a:t>Best-Seller Fallacy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5403606" y="286776"/>
            <a:ext cx="5377033" cy="3293982"/>
            <a:chOff x="5403606" y="588780"/>
            <a:chExt cx="5377033" cy="3293982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403606" y="588780"/>
              <a:ext cx="5377033" cy="3293982"/>
            </a:xfrm>
            <a:prstGeom prst="rect">
              <a:avLst/>
            </a:prstGeom>
          </p:spPr>
        </p:pic>
        <p:sp>
          <p:nvSpPr>
            <p:cNvPr id="6" name="Rectangle: Rounded Corners 5"/>
            <p:cNvSpPr/>
            <p:nvPr/>
          </p:nvSpPr>
          <p:spPr>
            <a:xfrm>
              <a:off x="5805182" y="910874"/>
              <a:ext cx="1451295" cy="2793533"/>
            </a:xfrm>
            <a:prstGeom prst="roundRect">
              <a:avLst/>
            </a:prstGeom>
            <a:noFill/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7030A0"/>
                </a:solidFill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6602135" y="4208127"/>
            <a:ext cx="409382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7030A0"/>
                </a:solidFill>
                <a:latin typeface="Garamond" panose="02020404030301010803" pitchFamily="18" charset="0"/>
              </a:rPr>
              <a:t>Beware of Dragons and Skewed Distributions</a:t>
            </a:r>
          </a:p>
        </p:txBody>
      </p:sp>
      <p:pic>
        <p:nvPicPr>
          <p:cNvPr id="3076" name="Picture 4" descr="https://i.ytimg.com/vi/ZVYh-rEAUC8/hqdefault.jpg"/>
          <p:cNvPicPr>
            <a:picLocks noChangeAspect="1" noChangeArrowheads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84" b="12909"/>
          <a:stretch/>
        </p:blipFill>
        <p:spPr bwMode="auto">
          <a:xfrm>
            <a:off x="7325521" y="5310512"/>
            <a:ext cx="1959158" cy="1065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262385" y="4571848"/>
            <a:ext cx="47529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7030A0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Garamond" panose="02020404030301010803" pitchFamily="18" charset="0"/>
              </a:rPr>
              <a:t>Total Global Sales Relatively Similar</a:t>
            </a:r>
          </a:p>
          <a:p>
            <a:pPr marL="285750" indent="-285750">
              <a:buClr>
                <a:srgbClr val="7030A0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Garamond" panose="02020404030301010803" pitchFamily="18" charset="0"/>
              </a:rPr>
              <a:t>Big 3 Platform Devs</a:t>
            </a:r>
          </a:p>
          <a:p>
            <a:pPr marL="285750" indent="-285750">
              <a:buClr>
                <a:srgbClr val="7030A0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Garamond" panose="02020404030301010803" pitchFamily="18" charset="0"/>
              </a:rPr>
              <a:t>Distribution of data heavily skewed</a:t>
            </a:r>
          </a:p>
          <a:p>
            <a:pPr marL="285750" indent="-285750">
              <a:buClr>
                <a:srgbClr val="7030A0"/>
              </a:buClr>
              <a:buFont typeface="Arial" panose="020B0604020202020204" pitchFamily="34" charset="0"/>
              <a:buChar char="•"/>
            </a:pPr>
            <a:r>
              <a:rPr lang="en-US" b="1" dirty="0">
                <a:latin typeface="Garamond" panose="02020404030301010803" pitchFamily="18" charset="0"/>
              </a:rPr>
              <a:t>Takeaway: </a:t>
            </a:r>
            <a:r>
              <a:rPr lang="en-US" dirty="0">
                <a:latin typeface="Garamond" panose="02020404030301010803" pitchFamily="18" charset="0"/>
              </a:rPr>
              <a:t>Very few games become best-sellers</a:t>
            </a:r>
          </a:p>
        </p:txBody>
      </p:sp>
      <p:sp>
        <p:nvSpPr>
          <p:cNvPr id="23" name="Freeform: Shape 22"/>
          <p:cNvSpPr/>
          <p:nvPr/>
        </p:nvSpPr>
        <p:spPr>
          <a:xfrm>
            <a:off x="1" y="1"/>
            <a:ext cx="1143023" cy="1143023"/>
          </a:xfrm>
          <a:custGeom>
            <a:avLst/>
            <a:gdLst>
              <a:gd name="connsiteX0" fmla="*/ 0 w 1143023"/>
              <a:gd name="connsiteY0" fmla="*/ 0 h 1143023"/>
              <a:gd name="connsiteX1" fmla="*/ 1143023 w 1143023"/>
              <a:gd name="connsiteY1" fmla="*/ 0 h 1143023"/>
              <a:gd name="connsiteX2" fmla="*/ 0 w 1143023"/>
              <a:gd name="connsiteY2" fmla="*/ 1143023 h 1143023"/>
              <a:gd name="connsiteX3" fmla="*/ 0 w 1143023"/>
              <a:gd name="connsiteY3" fmla="*/ 0 h 11430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43023" h="1143023">
                <a:moveTo>
                  <a:pt x="0" y="0"/>
                </a:moveTo>
                <a:lnTo>
                  <a:pt x="1143023" y="0"/>
                </a:lnTo>
                <a:cubicBezTo>
                  <a:pt x="511749" y="0"/>
                  <a:pt x="0" y="511749"/>
                  <a:pt x="0" y="1143023"/>
                </a:cubicBezTo>
                <a:lnTo>
                  <a:pt x="0" y="0"/>
                </a:lnTo>
                <a:close/>
              </a:path>
            </a:pathLst>
          </a:custGeom>
          <a:solidFill>
            <a:srgbClr val="7030A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: Shape 23"/>
          <p:cNvSpPr/>
          <p:nvPr/>
        </p:nvSpPr>
        <p:spPr>
          <a:xfrm>
            <a:off x="11048978" y="1"/>
            <a:ext cx="1143023" cy="1143023"/>
          </a:xfrm>
          <a:custGeom>
            <a:avLst/>
            <a:gdLst>
              <a:gd name="connsiteX0" fmla="*/ 0 w 1143023"/>
              <a:gd name="connsiteY0" fmla="*/ 0 h 1143023"/>
              <a:gd name="connsiteX1" fmla="*/ 1143023 w 1143023"/>
              <a:gd name="connsiteY1" fmla="*/ 0 h 1143023"/>
              <a:gd name="connsiteX2" fmla="*/ 1143023 w 1143023"/>
              <a:gd name="connsiteY2" fmla="*/ 1143023 h 1143023"/>
              <a:gd name="connsiteX3" fmla="*/ 0 w 1143023"/>
              <a:gd name="connsiteY3" fmla="*/ 0 h 11430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43023" h="1143023">
                <a:moveTo>
                  <a:pt x="0" y="0"/>
                </a:moveTo>
                <a:lnTo>
                  <a:pt x="1143023" y="0"/>
                </a:lnTo>
                <a:lnTo>
                  <a:pt x="1143023" y="1143023"/>
                </a:lnTo>
                <a:cubicBezTo>
                  <a:pt x="1143023" y="511749"/>
                  <a:pt x="631274" y="0"/>
                  <a:pt x="0" y="0"/>
                </a:cubicBezTo>
                <a:close/>
              </a:path>
            </a:pathLst>
          </a:custGeom>
          <a:solidFill>
            <a:srgbClr val="7030A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: Shape 24"/>
          <p:cNvSpPr/>
          <p:nvPr/>
        </p:nvSpPr>
        <p:spPr>
          <a:xfrm>
            <a:off x="0" y="5714976"/>
            <a:ext cx="12192000" cy="1143024"/>
          </a:xfrm>
          <a:custGeom>
            <a:avLst/>
            <a:gdLst>
              <a:gd name="connsiteX0" fmla="*/ 0 w 12192000"/>
              <a:gd name="connsiteY0" fmla="*/ 0 h 1143024"/>
              <a:gd name="connsiteX1" fmla="*/ 1143023 w 12192000"/>
              <a:gd name="connsiteY1" fmla="*/ 1143023 h 1143024"/>
              <a:gd name="connsiteX2" fmla="*/ 11048977 w 12192000"/>
              <a:gd name="connsiteY2" fmla="*/ 1143023 h 1143024"/>
              <a:gd name="connsiteX3" fmla="*/ 12192000 w 12192000"/>
              <a:gd name="connsiteY3" fmla="*/ 0 h 1143024"/>
              <a:gd name="connsiteX4" fmla="*/ 12192000 w 12192000"/>
              <a:gd name="connsiteY4" fmla="*/ 1143024 h 1143024"/>
              <a:gd name="connsiteX5" fmla="*/ 0 w 12192000"/>
              <a:gd name="connsiteY5" fmla="*/ 1143024 h 1143024"/>
              <a:gd name="connsiteX6" fmla="*/ 0 w 12192000"/>
              <a:gd name="connsiteY6" fmla="*/ 0 h 1143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1143024">
                <a:moveTo>
                  <a:pt x="0" y="0"/>
                </a:moveTo>
                <a:cubicBezTo>
                  <a:pt x="0" y="631274"/>
                  <a:pt x="511749" y="1143023"/>
                  <a:pt x="1143023" y="1143023"/>
                </a:cubicBezTo>
                <a:lnTo>
                  <a:pt x="11048977" y="1143023"/>
                </a:lnTo>
                <a:cubicBezTo>
                  <a:pt x="11680251" y="1143023"/>
                  <a:pt x="12192000" y="631274"/>
                  <a:pt x="12192000" y="0"/>
                </a:cubicBezTo>
                <a:lnTo>
                  <a:pt x="12192000" y="1143024"/>
                </a:lnTo>
                <a:lnTo>
                  <a:pt x="0" y="1143024"/>
                </a:lnTo>
                <a:lnTo>
                  <a:pt x="0" y="0"/>
                </a:lnTo>
                <a:close/>
              </a:path>
            </a:pathLst>
          </a:custGeom>
          <a:solidFill>
            <a:srgbClr val="7030A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7237765" y="446167"/>
            <a:ext cx="40938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7030A0"/>
                </a:solidFill>
                <a:latin typeface="Garamond" panose="02020404030301010803" pitchFamily="18" charset="0"/>
              </a:rPr>
              <a:t>Big 3</a:t>
            </a:r>
          </a:p>
        </p:txBody>
      </p:sp>
    </p:spTree>
    <p:extLst>
      <p:ext uri="{BB962C8B-B14F-4D97-AF65-F5344CB8AC3E}">
        <p14:creationId xmlns:p14="http://schemas.microsoft.com/office/powerpoint/2010/main" val="2274377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36895" y="184557"/>
            <a:ext cx="56877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u="sng" dirty="0">
                <a:latin typeface="Garamond" panose="02020404030301010803" pitchFamily="18" charset="0"/>
              </a:rPr>
              <a:t>Time Plays Tricks</a:t>
            </a:r>
          </a:p>
        </p:txBody>
      </p:sp>
      <p:pic>
        <p:nvPicPr>
          <p:cNvPr id="5122" name="Picture 2" descr="Image result for arrow to the knee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525961"/>
              </a:clrFrom>
              <a:clrTo>
                <a:srgbClr val="525961">
                  <a:alpha val="0"/>
                </a:srgbClr>
              </a:clrTo>
            </a:clrChange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521" y="707777"/>
            <a:ext cx="3464304" cy="3464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78" y="4172081"/>
            <a:ext cx="4901405" cy="263303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6252" y="92278"/>
            <a:ext cx="7221763" cy="400918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348661" y="4208761"/>
            <a:ext cx="647981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Garamond" panose="02020404030301010803" pitchFamily="18" charset="0"/>
              </a:rPr>
              <a:t>Negligible correlation between year of release and global sales (~0)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Garamond" panose="02020404030301010803" pitchFamily="18" charset="0"/>
              </a:rPr>
              <a:t>Visual inspection confirms lack of a relationship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Garamond" panose="02020404030301010803" pitchFamily="18" charset="0"/>
              </a:rPr>
              <a:t>Higher density of well-selling games in </a:t>
            </a:r>
            <a:r>
              <a:rPr lang="en-US" dirty="0">
                <a:solidFill>
                  <a:schemeClr val="accent1"/>
                </a:solidFill>
                <a:latin typeface="Garamond" panose="02020404030301010803" pitchFamily="18" charset="0"/>
              </a:rPr>
              <a:t>*2005-2010 </a:t>
            </a:r>
            <a:r>
              <a:rPr lang="en-US" dirty="0">
                <a:latin typeface="Garamond" panose="02020404030301010803" pitchFamily="18" charset="0"/>
              </a:rPr>
              <a:t>can be explained by larger volume of releases and increased market share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b="1" dirty="0">
                <a:latin typeface="Garamond" panose="02020404030301010803" pitchFamily="18" charset="0"/>
              </a:rPr>
              <a:t>Takeaway: </a:t>
            </a:r>
            <a:r>
              <a:rPr lang="en-US" dirty="0">
                <a:latin typeface="Garamond" panose="02020404030301010803" pitchFamily="18" charset="0"/>
              </a:rPr>
              <a:t>Obsolescence in the industry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Garamond" panose="02020404030301010803" pitchFamily="18" charset="0"/>
            </a:endParaRPr>
          </a:p>
        </p:txBody>
      </p:sp>
      <p:sp>
        <p:nvSpPr>
          <p:cNvPr id="9" name="Rectangle: Rounded Corners 8"/>
          <p:cNvSpPr/>
          <p:nvPr/>
        </p:nvSpPr>
        <p:spPr>
          <a:xfrm>
            <a:off x="8850385" y="1240821"/>
            <a:ext cx="1057013" cy="2793533"/>
          </a:xfrm>
          <a:prstGeom prst="round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sp>
        <p:nvSpPr>
          <p:cNvPr id="11" name="Left Brace 10"/>
          <p:cNvSpPr/>
          <p:nvPr/>
        </p:nvSpPr>
        <p:spPr>
          <a:xfrm rot="5400000">
            <a:off x="3536461" y="4079235"/>
            <a:ext cx="242277" cy="822122"/>
          </a:xfrm>
          <a:prstGeom prst="leftBrace">
            <a:avLst>
              <a:gd name="adj1" fmla="val 8333"/>
              <a:gd name="adj2" fmla="val 49296"/>
            </a:avLst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4" name="Picture 4" descr="Image result for fifa 2010 cover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3295" y="5890832"/>
            <a:ext cx="592647" cy="742784"/>
          </a:xfrm>
          <a:prstGeom prst="rect">
            <a:avLst/>
          </a:prstGeom>
          <a:ln w="38100" cap="sq">
            <a:solidFill>
              <a:schemeClr val="accent1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s://upload.wikimedia.org/wikipedia/en/f/f5/Fifa11_Game_Cover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320" y="5900620"/>
            <a:ext cx="594360" cy="723208"/>
          </a:xfrm>
          <a:prstGeom prst="rect">
            <a:avLst/>
          </a:prstGeom>
          <a:ln w="38100" cap="sq">
            <a:solidFill>
              <a:schemeClr val="accent1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Image result for fifa 2012 cover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4821" y="5895686"/>
            <a:ext cx="594360" cy="733077"/>
          </a:xfrm>
          <a:prstGeom prst="rect">
            <a:avLst/>
          </a:prstGeom>
          <a:ln w="38100" cap="sq">
            <a:solidFill>
              <a:schemeClr val="accent1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https://wbo2hhkgdnexdedu-zippykid.netdna-ssl.com/wp-content/uploads/2012/09/FIFA-13.jpg"/>
          <p:cNvPicPr>
            <a:picLocks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1322" y="5891892"/>
            <a:ext cx="594360" cy="740664"/>
          </a:xfrm>
          <a:prstGeom prst="rect">
            <a:avLst/>
          </a:prstGeom>
          <a:ln w="38100" cap="sq">
            <a:solidFill>
              <a:schemeClr val="accent1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Image result for fifa 2014 cover"/>
          <p:cNvPicPr>
            <a:picLocks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8060" y="5891892"/>
            <a:ext cx="594360" cy="740664"/>
          </a:xfrm>
          <a:prstGeom prst="rect">
            <a:avLst/>
          </a:prstGeom>
          <a:ln w="38100" cap="sq">
            <a:solidFill>
              <a:schemeClr val="accent1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4" name="Picture 14" descr="https://upload.wikimedia.org/wikipedia/en/2/23/FIFA_15_Cover_Art.jpg"/>
          <p:cNvPicPr>
            <a:picLocks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4561" y="5891892"/>
            <a:ext cx="594360" cy="740664"/>
          </a:xfrm>
          <a:prstGeom prst="rect">
            <a:avLst/>
          </a:prstGeom>
          <a:ln w="38100" cap="sq">
            <a:solidFill>
              <a:schemeClr val="accent1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6" name="Picture 16" descr="http://www.fifauteam.com/wp-content/uploads/2015/07/A638-2.jpg"/>
          <p:cNvPicPr>
            <a:picLocks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1062" y="5891892"/>
            <a:ext cx="594360" cy="740664"/>
          </a:xfrm>
          <a:prstGeom prst="rect">
            <a:avLst/>
          </a:prstGeom>
          <a:ln w="38100" cap="sq">
            <a:solidFill>
              <a:schemeClr val="accent1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Arrow Connector 12"/>
          <p:cNvCxnSpPr/>
          <p:nvPr/>
        </p:nvCxnSpPr>
        <p:spPr>
          <a:xfrm>
            <a:off x="5919830" y="6262224"/>
            <a:ext cx="2408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6868860" y="6276048"/>
            <a:ext cx="2408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7838032" y="6271399"/>
            <a:ext cx="2408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8822761" y="6271399"/>
            <a:ext cx="2408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9778321" y="6271399"/>
            <a:ext cx="2408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10744058" y="6271399"/>
            <a:ext cx="2408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Freeform: Shape 34"/>
          <p:cNvSpPr/>
          <p:nvPr/>
        </p:nvSpPr>
        <p:spPr>
          <a:xfrm>
            <a:off x="1" y="1"/>
            <a:ext cx="1143023" cy="1143023"/>
          </a:xfrm>
          <a:custGeom>
            <a:avLst/>
            <a:gdLst>
              <a:gd name="connsiteX0" fmla="*/ 0 w 1143023"/>
              <a:gd name="connsiteY0" fmla="*/ 0 h 1143023"/>
              <a:gd name="connsiteX1" fmla="*/ 1143023 w 1143023"/>
              <a:gd name="connsiteY1" fmla="*/ 0 h 1143023"/>
              <a:gd name="connsiteX2" fmla="*/ 0 w 1143023"/>
              <a:gd name="connsiteY2" fmla="*/ 1143023 h 1143023"/>
              <a:gd name="connsiteX3" fmla="*/ 0 w 1143023"/>
              <a:gd name="connsiteY3" fmla="*/ 0 h 11430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43023" h="1143023">
                <a:moveTo>
                  <a:pt x="0" y="0"/>
                </a:moveTo>
                <a:lnTo>
                  <a:pt x="1143023" y="0"/>
                </a:lnTo>
                <a:cubicBezTo>
                  <a:pt x="511749" y="0"/>
                  <a:pt x="0" y="511749"/>
                  <a:pt x="0" y="1143023"/>
                </a:cubicBez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Freeform: Shape 35"/>
          <p:cNvSpPr/>
          <p:nvPr/>
        </p:nvSpPr>
        <p:spPr>
          <a:xfrm>
            <a:off x="11048978" y="1"/>
            <a:ext cx="1143023" cy="1143023"/>
          </a:xfrm>
          <a:custGeom>
            <a:avLst/>
            <a:gdLst>
              <a:gd name="connsiteX0" fmla="*/ 0 w 1143023"/>
              <a:gd name="connsiteY0" fmla="*/ 0 h 1143023"/>
              <a:gd name="connsiteX1" fmla="*/ 1143023 w 1143023"/>
              <a:gd name="connsiteY1" fmla="*/ 0 h 1143023"/>
              <a:gd name="connsiteX2" fmla="*/ 1143023 w 1143023"/>
              <a:gd name="connsiteY2" fmla="*/ 1143023 h 1143023"/>
              <a:gd name="connsiteX3" fmla="*/ 0 w 1143023"/>
              <a:gd name="connsiteY3" fmla="*/ 0 h 11430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43023" h="1143023">
                <a:moveTo>
                  <a:pt x="0" y="0"/>
                </a:moveTo>
                <a:lnTo>
                  <a:pt x="1143023" y="0"/>
                </a:lnTo>
                <a:lnTo>
                  <a:pt x="1143023" y="1143023"/>
                </a:lnTo>
                <a:cubicBezTo>
                  <a:pt x="1143023" y="511749"/>
                  <a:pt x="631274" y="0"/>
                  <a:pt x="0" y="0"/>
                </a:cubicBezTo>
                <a:close/>
              </a:path>
            </a:pathLst>
          </a:cu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reeform: Shape 36"/>
          <p:cNvSpPr/>
          <p:nvPr/>
        </p:nvSpPr>
        <p:spPr>
          <a:xfrm>
            <a:off x="0" y="5714976"/>
            <a:ext cx="12192000" cy="1143024"/>
          </a:xfrm>
          <a:custGeom>
            <a:avLst/>
            <a:gdLst>
              <a:gd name="connsiteX0" fmla="*/ 0 w 12192000"/>
              <a:gd name="connsiteY0" fmla="*/ 0 h 1143024"/>
              <a:gd name="connsiteX1" fmla="*/ 1143023 w 12192000"/>
              <a:gd name="connsiteY1" fmla="*/ 1143023 h 1143024"/>
              <a:gd name="connsiteX2" fmla="*/ 11048977 w 12192000"/>
              <a:gd name="connsiteY2" fmla="*/ 1143023 h 1143024"/>
              <a:gd name="connsiteX3" fmla="*/ 12192000 w 12192000"/>
              <a:gd name="connsiteY3" fmla="*/ 0 h 1143024"/>
              <a:gd name="connsiteX4" fmla="*/ 12192000 w 12192000"/>
              <a:gd name="connsiteY4" fmla="*/ 1143024 h 1143024"/>
              <a:gd name="connsiteX5" fmla="*/ 0 w 12192000"/>
              <a:gd name="connsiteY5" fmla="*/ 1143024 h 1143024"/>
              <a:gd name="connsiteX6" fmla="*/ 0 w 12192000"/>
              <a:gd name="connsiteY6" fmla="*/ 0 h 1143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1143024">
                <a:moveTo>
                  <a:pt x="0" y="0"/>
                </a:moveTo>
                <a:cubicBezTo>
                  <a:pt x="0" y="631274"/>
                  <a:pt x="511749" y="1143023"/>
                  <a:pt x="1143023" y="1143023"/>
                </a:cubicBezTo>
                <a:lnTo>
                  <a:pt x="11048977" y="1143023"/>
                </a:lnTo>
                <a:cubicBezTo>
                  <a:pt x="11680251" y="1143023"/>
                  <a:pt x="12192000" y="631274"/>
                  <a:pt x="12192000" y="0"/>
                </a:cubicBezTo>
                <a:lnTo>
                  <a:pt x="12192000" y="1143024"/>
                </a:lnTo>
                <a:lnTo>
                  <a:pt x="0" y="1143024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3219897" y="3857837"/>
            <a:ext cx="22135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  <a:latin typeface="Garamond" panose="02020404030301010803" pitchFamily="18" charset="0"/>
              </a:rPr>
              <a:t>* 2005-2010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8771376" y="815322"/>
            <a:ext cx="22135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  <a:latin typeface="Garamond" panose="02020404030301010803" pitchFamily="18" charset="0"/>
              </a:rPr>
              <a:t>* 2005-2010</a:t>
            </a:r>
          </a:p>
        </p:txBody>
      </p:sp>
      <p:sp>
        <p:nvSpPr>
          <p:cNvPr id="3" name="Speech Bubble: Oval 2"/>
          <p:cNvSpPr/>
          <p:nvPr/>
        </p:nvSpPr>
        <p:spPr>
          <a:xfrm>
            <a:off x="3209915" y="489173"/>
            <a:ext cx="1447690" cy="872455"/>
          </a:xfrm>
          <a:prstGeom prst="wedgeEllipseCallout">
            <a:avLst>
              <a:gd name="adj1" fmla="val -73106"/>
              <a:gd name="adj2" fmla="val 84914"/>
            </a:avLst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n-US" sz="1000" b="1" dirty="0">
              <a:solidFill>
                <a:schemeClr val="tx1"/>
              </a:solidFill>
              <a:latin typeface="Comic Sans MS" panose="030F0702030302020204" pitchFamily="66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251781" y="619283"/>
            <a:ext cx="139651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latin typeface="Comic Sans MS" panose="030F0702030302020204" pitchFamily="66" charset="0"/>
              </a:rPr>
              <a:t>I used to be a data scientist like you…</a:t>
            </a:r>
          </a:p>
          <a:p>
            <a:pPr algn="ctr"/>
            <a:endParaRPr lang="en-US" sz="1200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0044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2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68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12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12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12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12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12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12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12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12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84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13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13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13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9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13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13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13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13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13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00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0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13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0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13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13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1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13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13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1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13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13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1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13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16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2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13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2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13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13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2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13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13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2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13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13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3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13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32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4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13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13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13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4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13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13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4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13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13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4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13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48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5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5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5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6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6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64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7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7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7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7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7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80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8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9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9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9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96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0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0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0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1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2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2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2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2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2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2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28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3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3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3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4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4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44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5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5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5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5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26" grpId="0"/>
      <p:bldP spid="2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7539" y="751498"/>
            <a:ext cx="7388773" cy="159856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5325" y="3942586"/>
            <a:ext cx="7513205" cy="274836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6253" y="2335468"/>
            <a:ext cx="4971347" cy="161232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36895" y="184557"/>
            <a:ext cx="56877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u="sng" dirty="0">
                <a:latin typeface="Garamond" panose="02020404030301010803" pitchFamily="18" charset="0"/>
              </a:rPr>
              <a:t>There Will Be Cake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36895" y="1005237"/>
            <a:ext cx="34765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Garamond" panose="02020404030301010803" pitchFamily="18" charset="0"/>
              </a:rPr>
              <a:t>Normalized sales suggest there may be a relationship between genre and global sales</a:t>
            </a:r>
          </a:p>
        </p:txBody>
      </p:sp>
      <p:pic>
        <p:nvPicPr>
          <p:cNvPr id="7174" name="Picture 6" descr="Image result for portal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8409" y="2172140"/>
            <a:ext cx="2469503" cy="2239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536895" y="4889128"/>
            <a:ext cx="379496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Garamond" panose="02020404030301010803" pitchFamily="18" charset="0"/>
              </a:rPr>
              <a:t>OLS is a poor fit R-Squared ~ 0.013</a:t>
            </a:r>
          </a:p>
          <a:p>
            <a:pPr marL="285750" indent="-285750"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Garamond" panose="02020404030301010803" pitchFamily="18" charset="0"/>
              </a:rPr>
              <a:t>Data is not visually linear</a:t>
            </a:r>
          </a:p>
          <a:p>
            <a:pPr marL="285750" indent="-285750"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b="1" dirty="0">
                <a:latin typeface="Garamond" panose="02020404030301010803" pitchFamily="18" charset="0"/>
              </a:rPr>
              <a:t>Takeaway: </a:t>
            </a:r>
            <a:r>
              <a:rPr lang="en-US" dirty="0">
                <a:latin typeface="Garamond" panose="02020404030301010803" pitchFamily="18" charset="0"/>
              </a:rPr>
              <a:t>Developing a game for a popular genre does not imply that it will sell well.</a:t>
            </a:r>
            <a:endParaRPr lang="en-US" b="1" dirty="0">
              <a:latin typeface="Garamond" panose="02020404030301010803" pitchFamily="18" charset="0"/>
            </a:endParaRPr>
          </a:p>
        </p:txBody>
      </p:sp>
      <p:pic>
        <p:nvPicPr>
          <p:cNvPr id="7176" name="Picture 8" descr="https://i1.theportalwiki.net/img/thumb/7/79/GLaDOS_P2.png/400px-GLaDOS_P2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1251653" y="-30562"/>
            <a:ext cx="822504" cy="791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 descr="http://orig15.deviantart.net/8ba8/f/2014/224/b/2/portal_2_p_body_by_homegrown15-d7uxyjq.jpg"/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1295" y="2172140"/>
            <a:ext cx="825932" cy="1733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0" name="Picture 12" descr="https://static.giantbomb.com/uploads/scale_small/0/8960/2174824-atlas.jpg"/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766784" y="2537456"/>
            <a:ext cx="810224" cy="1386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Freeform: Shape 17"/>
          <p:cNvSpPr/>
          <p:nvPr/>
        </p:nvSpPr>
        <p:spPr>
          <a:xfrm>
            <a:off x="1" y="1"/>
            <a:ext cx="1143023" cy="1143023"/>
          </a:xfrm>
          <a:custGeom>
            <a:avLst/>
            <a:gdLst>
              <a:gd name="connsiteX0" fmla="*/ 0 w 1143023"/>
              <a:gd name="connsiteY0" fmla="*/ 0 h 1143023"/>
              <a:gd name="connsiteX1" fmla="*/ 1143023 w 1143023"/>
              <a:gd name="connsiteY1" fmla="*/ 0 h 1143023"/>
              <a:gd name="connsiteX2" fmla="*/ 0 w 1143023"/>
              <a:gd name="connsiteY2" fmla="*/ 1143023 h 1143023"/>
              <a:gd name="connsiteX3" fmla="*/ 0 w 1143023"/>
              <a:gd name="connsiteY3" fmla="*/ 0 h 11430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43023" h="1143023">
                <a:moveTo>
                  <a:pt x="0" y="0"/>
                </a:moveTo>
                <a:lnTo>
                  <a:pt x="1143023" y="0"/>
                </a:lnTo>
                <a:cubicBezTo>
                  <a:pt x="511749" y="0"/>
                  <a:pt x="0" y="511749"/>
                  <a:pt x="0" y="1143023"/>
                </a:cubicBez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/>
          <p:cNvSpPr/>
          <p:nvPr/>
        </p:nvSpPr>
        <p:spPr>
          <a:xfrm>
            <a:off x="11048978" y="1"/>
            <a:ext cx="1143023" cy="1143023"/>
          </a:xfrm>
          <a:custGeom>
            <a:avLst/>
            <a:gdLst>
              <a:gd name="connsiteX0" fmla="*/ 0 w 1143023"/>
              <a:gd name="connsiteY0" fmla="*/ 0 h 1143023"/>
              <a:gd name="connsiteX1" fmla="*/ 1143023 w 1143023"/>
              <a:gd name="connsiteY1" fmla="*/ 0 h 1143023"/>
              <a:gd name="connsiteX2" fmla="*/ 1143023 w 1143023"/>
              <a:gd name="connsiteY2" fmla="*/ 1143023 h 1143023"/>
              <a:gd name="connsiteX3" fmla="*/ 0 w 1143023"/>
              <a:gd name="connsiteY3" fmla="*/ 0 h 11430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43023" h="1143023">
                <a:moveTo>
                  <a:pt x="0" y="0"/>
                </a:moveTo>
                <a:lnTo>
                  <a:pt x="1143023" y="0"/>
                </a:lnTo>
                <a:lnTo>
                  <a:pt x="1143023" y="1143023"/>
                </a:lnTo>
                <a:cubicBezTo>
                  <a:pt x="1143023" y="511749"/>
                  <a:pt x="631274" y="0"/>
                  <a:pt x="0" y="0"/>
                </a:cubicBezTo>
                <a:close/>
              </a:path>
            </a:pathLst>
          </a:cu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/>
          <p:cNvSpPr/>
          <p:nvPr/>
        </p:nvSpPr>
        <p:spPr>
          <a:xfrm>
            <a:off x="0" y="5714976"/>
            <a:ext cx="12192000" cy="1143024"/>
          </a:xfrm>
          <a:custGeom>
            <a:avLst/>
            <a:gdLst>
              <a:gd name="connsiteX0" fmla="*/ 0 w 12192000"/>
              <a:gd name="connsiteY0" fmla="*/ 0 h 1143024"/>
              <a:gd name="connsiteX1" fmla="*/ 1143023 w 12192000"/>
              <a:gd name="connsiteY1" fmla="*/ 1143023 h 1143024"/>
              <a:gd name="connsiteX2" fmla="*/ 11048977 w 12192000"/>
              <a:gd name="connsiteY2" fmla="*/ 1143023 h 1143024"/>
              <a:gd name="connsiteX3" fmla="*/ 12192000 w 12192000"/>
              <a:gd name="connsiteY3" fmla="*/ 0 h 1143024"/>
              <a:gd name="connsiteX4" fmla="*/ 12192000 w 12192000"/>
              <a:gd name="connsiteY4" fmla="*/ 1143024 h 1143024"/>
              <a:gd name="connsiteX5" fmla="*/ 0 w 12192000"/>
              <a:gd name="connsiteY5" fmla="*/ 1143024 h 1143024"/>
              <a:gd name="connsiteX6" fmla="*/ 0 w 12192000"/>
              <a:gd name="connsiteY6" fmla="*/ 0 h 1143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1143024">
                <a:moveTo>
                  <a:pt x="0" y="0"/>
                </a:moveTo>
                <a:cubicBezTo>
                  <a:pt x="0" y="631274"/>
                  <a:pt x="511749" y="1143023"/>
                  <a:pt x="1143023" y="1143023"/>
                </a:cubicBezTo>
                <a:lnTo>
                  <a:pt x="11048977" y="1143023"/>
                </a:lnTo>
                <a:cubicBezTo>
                  <a:pt x="11680251" y="1143023"/>
                  <a:pt x="12192000" y="631274"/>
                  <a:pt x="12192000" y="0"/>
                </a:cubicBezTo>
                <a:lnTo>
                  <a:pt x="12192000" y="1143024"/>
                </a:lnTo>
                <a:lnTo>
                  <a:pt x="0" y="1143024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536895" y="184557"/>
            <a:ext cx="56877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u="sng" dirty="0">
                <a:latin typeface="Garamond" panose="02020404030301010803" pitchFamily="18" charset="0"/>
              </a:rPr>
              <a:t>The Cake is a Lie</a:t>
            </a:r>
          </a:p>
        </p:txBody>
      </p:sp>
    </p:spTree>
    <p:extLst>
      <p:ext uri="{BB962C8B-B14F-4D97-AF65-F5344CB8AC3E}">
        <p14:creationId xmlns:p14="http://schemas.microsoft.com/office/powerpoint/2010/main" val="23657148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000" fill="hold"/>
                                        <p:tgtEl>
                                          <p:spTgt spid="71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2000" fill="hold"/>
                                        <p:tgtEl>
                                          <p:spTgt spid="71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7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6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6" presetClass="exit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36895" y="184557"/>
            <a:ext cx="46642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u="sng" dirty="0">
                <a:latin typeface="Garamond" panose="02020404030301010803" pitchFamily="18" charset="0"/>
              </a:rPr>
              <a:t>Conclusions</a:t>
            </a:r>
          </a:p>
        </p:txBody>
      </p:sp>
      <p:sp>
        <p:nvSpPr>
          <p:cNvPr id="5" name="Freeform: Shape 4"/>
          <p:cNvSpPr/>
          <p:nvPr/>
        </p:nvSpPr>
        <p:spPr>
          <a:xfrm>
            <a:off x="1" y="1"/>
            <a:ext cx="1143023" cy="1143023"/>
          </a:xfrm>
          <a:custGeom>
            <a:avLst/>
            <a:gdLst>
              <a:gd name="connsiteX0" fmla="*/ 0 w 1143023"/>
              <a:gd name="connsiteY0" fmla="*/ 0 h 1143023"/>
              <a:gd name="connsiteX1" fmla="*/ 1143023 w 1143023"/>
              <a:gd name="connsiteY1" fmla="*/ 0 h 1143023"/>
              <a:gd name="connsiteX2" fmla="*/ 0 w 1143023"/>
              <a:gd name="connsiteY2" fmla="*/ 1143023 h 1143023"/>
              <a:gd name="connsiteX3" fmla="*/ 0 w 1143023"/>
              <a:gd name="connsiteY3" fmla="*/ 0 h 11430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43023" h="1143023">
                <a:moveTo>
                  <a:pt x="0" y="0"/>
                </a:moveTo>
                <a:lnTo>
                  <a:pt x="1143023" y="0"/>
                </a:lnTo>
                <a:cubicBezTo>
                  <a:pt x="511749" y="0"/>
                  <a:pt x="0" y="511749"/>
                  <a:pt x="0" y="1143023"/>
                </a:cubicBez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5"/>
          <p:cNvSpPr/>
          <p:nvPr/>
        </p:nvSpPr>
        <p:spPr>
          <a:xfrm>
            <a:off x="11048978" y="1"/>
            <a:ext cx="1143023" cy="1143023"/>
          </a:xfrm>
          <a:custGeom>
            <a:avLst/>
            <a:gdLst>
              <a:gd name="connsiteX0" fmla="*/ 0 w 1143023"/>
              <a:gd name="connsiteY0" fmla="*/ 0 h 1143023"/>
              <a:gd name="connsiteX1" fmla="*/ 1143023 w 1143023"/>
              <a:gd name="connsiteY1" fmla="*/ 0 h 1143023"/>
              <a:gd name="connsiteX2" fmla="*/ 1143023 w 1143023"/>
              <a:gd name="connsiteY2" fmla="*/ 1143023 h 1143023"/>
              <a:gd name="connsiteX3" fmla="*/ 0 w 1143023"/>
              <a:gd name="connsiteY3" fmla="*/ 0 h 11430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43023" h="1143023">
                <a:moveTo>
                  <a:pt x="0" y="0"/>
                </a:moveTo>
                <a:lnTo>
                  <a:pt x="1143023" y="0"/>
                </a:lnTo>
                <a:lnTo>
                  <a:pt x="1143023" y="1143023"/>
                </a:lnTo>
                <a:cubicBezTo>
                  <a:pt x="1143023" y="511749"/>
                  <a:pt x="631274" y="0"/>
                  <a:pt x="0" y="0"/>
                </a:cubicBezTo>
                <a:close/>
              </a:path>
            </a:pathLst>
          </a:cu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/>
          <p:cNvSpPr/>
          <p:nvPr/>
        </p:nvSpPr>
        <p:spPr>
          <a:xfrm>
            <a:off x="0" y="5714976"/>
            <a:ext cx="12192000" cy="1143024"/>
          </a:xfrm>
          <a:custGeom>
            <a:avLst/>
            <a:gdLst>
              <a:gd name="connsiteX0" fmla="*/ 0 w 12192000"/>
              <a:gd name="connsiteY0" fmla="*/ 0 h 1143024"/>
              <a:gd name="connsiteX1" fmla="*/ 1143023 w 12192000"/>
              <a:gd name="connsiteY1" fmla="*/ 1143023 h 1143024"/>
              <a:gd name="connsiteX2" fmla="*/ 11048977 w 12192000"/>
              <a:gd name="connsiteY2" fmla="*/ 1143023 h 1143024"/>
              <a:gd name="connsiteX3" fmla="*/ 12192000 w 12192000"/>
              <a:gd name="connsiteY3" fmla="*/ 0 h 1143024"/>
              <a:gd name="connsiteX4" fmla="*/ 12192000 w 12192000"/>
              <a:gd name="connsiteY4" fmla="*/ 1143024 h 1143024"/>
              <a:gd name="connsiteX5" fmla="*/ 0 w 12192000"/>
              <a:gd name="connsiteY5" fmla="*/ 1143024 h 1143024"/>
              <a:gd name="connsiteX6" fmla="*/ 0 w 12192000"/>
              <a:gd name="connsiteY6" fmla="*/ 0 h 1143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1143024">
                <a:moveTo>
                  <a:pt x="0" y="0"/>
                </a:moveTo>
                <a:cubicBezTo>
                  <a:pt x="0" y="631274"/>
                  <a:pt x="511749" y="1143023"/>
                  <a:pt x="1143023" y="1143023"/>
                </a:cubicBezTo>
                <a:lnTo>
                  <a:pt x="11048977" y="1143023"/>
                </a:lnTo>
                <a:cubicBezTo>
                  <a:pt x="11680251" y="1143023"/>
                  <a:pt x="12192000" y="631274"/>
                  <a:pt x="12192000" y="0"/>
                </a:cubicBezTo>
                <a:lnTo>
                  <a:pt x="12192000" y="1143024"/>
                </a:lnTo>
                <a:lnTo>
                  <a:pt x="0" y="1143024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36894" y="970701"/>
            <a:ext cx="113838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tx1">
                  <a:lumMod val="50000"/>
                  <a:lumOff val="50000"/>
                </a:schemeClr>
              </a:buClr>
            </a:pPr>
            <a:r>
              <a:rPr lang="en-US" dirty="0">
                <a:latin typeface="Garamond" panose="02020404030301010803" pitchFamily="18" charset="0"/>
              </a:rPr>
              <a:t>Heuristics may lead to incorrect assumptions and poor decision-making:</a:t>
            </a:r>
          </a:p>
          <a:p>
            <a:pPr marL="285750" indent="-285750"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Garamond" panose="02020404030301010803" pitchFamily="18" charset="0"/>
              </a:rPr>
              <a:t>Data distribution reveals very few huge hits</a:t>
            </a:r>
          </a:p>
          <a:p>
            <a:pPr marL="285750" indent="-285750"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Garamond" panose="02020404030301010803" pitchFamily="18" charset="0"/>
              </a:rPr>
              <a:t>Suspected correlations (Time, Genre) turned out to be non-existent</a:t>
            </a:r>
          </a:p>
          <a:p>
            <a:pPr marL="285750" indent="-285750"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Garamond" panose="02020404030301010803" pitchFamily="18" charset="0"/>
              </a:rPr>
              <a:t>Too much uncertainty (noise) to identify relationships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2609131" y="2265409"/>
            <a:ext cx="6973737" cy="4282085"/>
            <a:chOff x="2419418" y="2340910"/>
            <a:chExt cx="6973737" cy="4282085"/>
          </a:xfrm>
        </p:grpSpPr>
        <p:pic>
          <p:nvPicPr>
            <p:cNvPr id="1036" name="Picture 12" descr="Image result for bioshock big daddy model"/>
            <p:cNvPicPr>
              <a:picLocks noChangeAspect="1" noChangeArrowheads="1"/>
            </p:cNvPicPr>
            <p:nvPr/>
          </p:nvPicPr>
          <p:blipFill>
            <a:blip r:embed="rId2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780821">
              <a:off x="7988903" y="3620005"/>
              <a:ext cx="1105512" cy="8291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58" name="Picture 34" descr="Image result for gordon freeman character model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52663" y="2340910"/>
              <a:ext cx="834650" cy="10794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56" name="Picture 32" descr="Image result for tekken character model"/>
            <p:cNvPicPr>
              <a:picLocks noChangeAspect="1" noChangeArrowheads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9641280" flipH="1">
              <a:off x="2451585" y="3330275"/>
              <a:ext cx="1149991" cy="11499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52" name="Picture 28" descr="Related image"/>
            <p:cNvPicPr>
              <a:picLocks noChangeAspect="1" noChangeArrowheads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8244367" y="5494714"/>
              <a:ext cx="846211" cy="11282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8" name="Picture 14" descr="https://upload.wikimedia.org/wikipedia/fi/2/26/Sly_Cooper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28746" y="5295188"/>
              <a:ext cx="926254" cy="12967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 descr="Image result for mario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455451" flipH="1">
              <a:off x="3985298" y="2752189"/>
              <a:ext cx="712789" cy="11046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Image result for Master Chief model"/>
            <p:cNvPicPr>
              <a:picLocks noChangeAspect="1" noChangeArrowheads="1"/>
            </p:cNvPicPr>
            <p:nvPr/>
          </p:nvPicPr>
          <p:blipFill rotWithShape="1">
            <a:blip r:embed="rId8">
              <a:clrChange>
                <a:clrFrom>
                  <a:srgbClr val="F6FAFE"/>
                </a:clrFrom>
                <a:clrTo>
                  <a:srgbClr val="F6FAFE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844" t="8835" r="4949" b="6890"/>
            <a:stretch/>
          </p:blipFill>
          <p:spPr bwMode="auto">
            <a:xfrm rot="1812048">
              <a:off x="8162487" y="4581984"/>
              <a:ext cx="660651" cy="12415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Image result for pacman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45776" y="3262085"/>
              <a:ext cx="5327772" cy="33298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4" name="Picture 20" descr="Image result for sonic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19418" y="4479979"/>
              <a:ext cx="639186" cy="7787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6" name="Picture 22" descr="Image result for crash bandicoot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82283" y="2401029"/>
              <a:ext cx="747532" cy="10193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60" name="Picture 36" descr="Image result for assassins creed character model jump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141908">
              <a:off x="8660443" y="2501176"/>
              <a:ext cx="732712" cy="9845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8" name="Picture 24" descr="Image result for link model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5299">
              <a:off x="6958737" y="5662529"/>
              <a:ext cx="1930169" cy="9263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0" name="Picture 16" descr="Image result for donkey kong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376242">
              <a:off x="3658341" y="5781489"/>
              <a:ext cx="627776" cy="7520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54" name="Picture 30" descr="Image result for mega man model"/>
            <p:cNvPicPr>
              <a:picLocks noChangeAspect="1" noChangeArrowheads="1"/>
            </p:cNvPicPr>
            <p:nvPr/>
          </p:nvPicPr>
          <p:blipFill rotWithShape="1">
            <a:blip r:embed="rId1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" r="13460" b="2672"/>
            <a:stretch/>
          </p:blipFill>
          <p:spPr bwMode="auto">
            <a:xfrm>
              <a:off x="3729508" y="3524655"/>
              <a:ext cx="485441" cy="7727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3213627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533</TotalTime>
  <Words>276</Words>
  <Application>Microsoft Office PowerPoint</Application>
  <PresentationFormat>Widescreen</PresentationFormat>
  <Paragraphs>47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Arial</vt:lpstr>
      <vt:lpstr>Calibri</vt:lpstr>
      <vt:lpstr>Calibri Light</vt:lpstr>
      <vt:lpstr>Comic Sans MS</vt:lpstr>
      <vt:lpstr>Garamond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Zain Nasrullah</dc:creator>
  <cp:lastModifiedBy>Zain Nasrullah</cp:lastModifiedBy>
  <cp:revision>152</cp:revision>
  <dcterms:created xsi:type="dcterms:W3CDTF">2017-07-21T02:14:25Z</dcterms:created>
  <dcterms:modified xsi:type="dcterms:W3CDTF">2017-07-26T15:27:33Z</dcterms:modified>
</cp:coreProperties>
</file>